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0" r:id="rId2"/>
    <p:sldId id="272" r:id="rId3"/>
    <p:sldId id="280" r:id="rId4"/>
    <p:sldId id="271" r:id="rId5"/>
    <p:sldId id="273" r:id="rId6"/>
    <p:sldId id="275" r:id="rId7"/>
    <p:sldId id="281" r:id="rId8"/>
    <p:sldId id="276" r:id="rId9"/>
    <p:sldId id="282" r:id="rId10"/>
    <p:sldId id="283" r:id="rId11"/>
    <p:sldId id="284"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511590-626A-4A38-A18D-F122D4ADDD10}" type="datetimeFigureOut">
              <a:rPr lang="es-ES"/>
              <a:pPr>
                <a:defRPr/>
              </a:pPr>
              <a:t>06/10/2013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582EEC-7E7B-4E76-B2E7-D08487EB7AFB}" type="slidenum">
              <a:rPr lang="es-ES"/>
              <a:pPr/>
              <a:t>‹Nº›</a:t>
            </a:fld>
            <a:endParaRPr lang="es-ES"/>
          </a:p>
        </p:txBody>
      </p:sp>
    </p:spTree>
    <p:extLst>
      <p:ext uri="{BB962C8B-B14F-4D97-AF65-F5344CB8AC3E}">
        <p14:creationId xmlns:p14="http://schemas.microsoft.com/office/powerpoint/2010/main" val="2396033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A59CAC8-9567-43DB-8FD4-E0A8BE7DABC9}"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D313A98-D3AF-48F3-9DB0-0F668299FA42}" type="slidenum">
              <a:rPr lang="es-ES"/>
              <a:pPr>
                <a:defRPr/>
              </a:pPr>
              <a:t>‹Nº›</a:t>
            </a:fld>
            <a:endParaRPr lang="es-ES"/>
          </a:p>
        </p:txBody>
      </p:sp>
    </p:spTree>
    <p:extLst>
      <p:ext uri="{BB962C8B-B14F-4D97-AF65-F5344CB8AC3E}">
        <p14:creationId xmlns:p14="http://schemas.microsoft.com/office/powerpoint/2010/main" val="336818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5F26F1B-B45D-42D8-8D9C-F4BB7E1DD3F1}"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AFCF87A4-98EA-4D4E-AB27-9FEAC776F6BB}" type="slidenum">
              <a:rPr lang="es-ES"/>
              <a:pPr>
                <a:defRPr/>
              </a:pPr>
              <a:t>‹Nº›</a:t>
            </a:fld>
            <a:endParaRPr lang="es-ES"/>
          </a:p>
        </p:txBody>
      </p:sp>
    </p:spTree>
    <p:extLst>
      <p:ext uri="{BB962C8B-B14F-4D97-AF65-F5344CB8AC3E}">
        <p14:creationId xmlns:p14="http://schemas.microsoft.com/office/powerpoint/2010/main" val="249889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63DBCDD-C3ED-4D63-82B3-2A637F3EB904}"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7A66E62-A226-4BFD-9D26-164B6D2BDF9F}" type="slidenum">
              <a:rPr lang="es-ES"/>
              <a:pPr>
                <a:defRPr/>
              </a:pPr>
              <a:t>‹Nº›</a:t>
            </a:fld>
            <a:endParaRPr lang="es-ES"/>
          </a:p>
        </p:txBody>
      </p:sp>
    </p:spTree>
    <p:extLst>
      <p:ext uri="{BB962C8B-B14F-4D97-AF65-F5344CB8AC3E}">
        <p14:creationId xmlns:p14="http://schemas.microsoft.com/office/powerpoint/2010/main" val="413394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1CEEE91-F646-4AF1-AABA-4EC8D896A007}"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F080616-4A5C-46C0-A707-5EA531BDF6CF}" type="slidenum">
              <a:rPr lang="es-ES"/>
              <a:pPr>
                <a:defRPr/>
              </a:pPr>
              <a:t>‹Nº›</a:t>
            </a:fld>
            <a:endParaRPr lang="es-ES"/>
          </a:p>
        </p:txBody>
      </p:sp>
    </p:spTree>
    <p:extLst>
      <p:ext uri="{BB962C8B-B14F-4D97-AF65-F5344CB8AC3E}">
        <p14:creationId xmlns:p14="http://schemas.microsoft.com/office/powerpoint/2010/main" val="123612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C47435-82EB-472E-83E0-53413AF2D6AB}"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E0C8869-DA8F-4EF3-83C5-99D93927849E}" type="slidenum">
              <a:rPr lang="es-ES"/>
              <a:pPr>
                <a:defRPr/>
              </a:pPr>
              <a:t>‹Nº›</a:t>
            </a:fld>
            <a:endParaRPr lang="es-ES"/>
          </a:p>
        </p:txBody>
      </p:sp>
    </p:spTree>
    <p:extLst>
      <p:ext uri="{BB962C8B-B14F-4D97-AF65-F5344CB8AC3E}">
        <p14:creationId xmlns:p14="http://schemas.microsoft.com/office/powerpoint/2010/main" val="298486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4011CF80-AA08-4DC1-8C6F-383DE5C578FA}" type="datetimeFigureOut">
              <a:rPr lang="es-ES">
                <a:solidFill>
                  <a:prstClr val="black">
                    <a:tint val="75000"/>
                  </a:prstClr>
                </a:solidFill>
              </a:rPr>
              <a:pPr>
                <a:defRPr/>
              </a:pPr>
              <a:t>06/10/2013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7CE9D2F-892B-47D3-980D-42CA79BD2F30}" type="slidenum">
              <a:rPr lang="es-ES"/>
              <a:pPr>
                <a:defRPr/>
              </a:pPr>
              <a:t>‹Nº›</a:t>
            </a:fld>
            <a:endParaRPr lang="es-ES"/>
          </a:p>
        </p:txBody>
      </p:sp>
    </p:spTree>
    <p:extLst>
      <p:ext uri="{BB962C8B-B14F-4D97-AF65-F5344CB8AC3E}">
        <p14:creationId xmlns:p14="http://schemas.microsoft.com/office/powerpoint/2010/main" val="15828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C29F6FC8-DA46-478A-92AB-44AB15DA8682}" type="datetimeFigureOut">
              <a:rPr lang="es-ES">
                <a:solidFill>
                  <a:prstClr val="black">
                    <a:tint val="75000"/>
                  </a:prstClr>
                </a:solidFill>
              </a:rPr>
              <a:pPr>
                <a:defRPr/>
              </a:pPr>
              <a:t>06/10/2013</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D4DD7D13-77EF-4281-A77B-71E14F6B9813}" type="slidenum">
              <a:rPr lang="es-ES"/>
              <a:pPr>
                <a:defRPr/>
              </a:pPr>
              <a:t>‹Nº›</a:t>
            </a:fld>
            <a:endParaRPr lang="es-ES"/>
          </a:p>
        </p:txBody>
      </p:sp>
    </p:spTree>
    <p:extLst>
      <p:ext uri="{BB962C8B-B14F-4D97-AF65-F5344CB8AC3E}">
        <p14:creationId xmlns:p14="http://schemas.microsoft.com/office/powerpoint/2010/main" val="269103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9E9F039-4CB2-4E24-A95A-0607AA82E7D8}" type="datetimeFigureOut">
              <a:rPr lang="es-ES">
                <a:solidFill>
                  <a:prstClr val="black">
                    <a:tint val="75000"/>
                  </a:prstClr>
                </a:solidFill>
              </a:rPr>
              <a:pPr>
                <a:defRPr/>
              </a:pPr>
              <a:t>06/10/2013</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A06D20E-6A5D-4CEC-8947-2D6D99390D6D}" type="slidenum">
              <a:rPr lang="es-ES"/>
              <a:pPr>
                <a:defRPr/>
              </a:pPr>
              <a:t>‹Nº›</a:t>
            </a:fld>
            <a:endParaRPr lang="es-ES"/>
          </a:p>
        </p:txBody>
      </p:sp>
    </p:spTree>
    <p:extLst>
      <p:ext uri="{BB962C8B-B14F-4D97-AF65-F5344CB8AC3E}">
        <p14:creationId xmlns:p14="http://schemas.microsoft.com/office/powerpoint/2010/main" val="396145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2069DE-C093-4036-8FA4-10F5625BE106}" type="datetimeFigureOut">
              <a:rPr lang="es-ES">
                <a:solidFill>
                  <a:prstClr val="black">
                    <a:tint val="75000"/>
                  </a:prstClr>
                </a:solidFill>
              </a:rPr>
              <a:pPr>
                <a:defRPr/>
              </a:pPr>
              <a:t>06/10/2013</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AEFB4B4D-DDBD-40D7-8363-124AED29FBB2}" type="slidenum">
              <a:rPr lang="es-ES"/>
              <a:pPr>
                <a:defRPr/>
              </a:pPr>
              <a:t>‹Nº›</a:t>
            </a:fld>
            <a:endParaRPr lang="es-ES"/>
          </a:p>
        </p:txBody>
      </p:sp>
    </p:spTree>
    <p:extLst>
      <p:ext uri="{BB962C8B-B14F-4D97-AF65-F5344CB8AC3E}">
        <p14:creationId xmlns:p14="http://schemas.microsoft.com/office/powerpoint/2010/main" val="227885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0D41C-42AE-4416-9919-89E1E0F0169F}" type="datetimeFigureOut">
              <a:rPr lang="es-ES">
                <a:solidFill>
                  <a:prstClr val="black">
                    <a:tint val="75000"/>
                  </a:prstClr>
                </a:solidFill>
              </a:rPr>
              <a:pPr>
                <a:defRPr/>
              </a:pPr>
              <a:t>06/10/2013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A4F71BAE-8113-45D3-9F3B-A4A05EFDBC75}" type="slidenum">
              <a:rPr lang="es-ES"/>
              <a:pPr>
                <a:defRPr/>
              </a:pPr>
              <a:t>‹Nº›</a:t>
            </a:fld>
            <a:endParaRPr lang="es-ES"/>
          </a:p>
        </p:txBody>
      </p:sp>
    </p:spTree>
    <p:extLst>
      <p:ext uri="{BB962C8B-B14F-4D97-AF65-F5344CB8AC3E}">
        <p14:creationId xmlns:p14="http://schemas.microsoft.com/office/powerpoint/2010/main" val="246213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9C689FC-1D28-4DB8-895F-81CAC864F51F}" type="datetimeFigureOut">
              <a:rPr lang="es-ES">
                <a:solidFill>
                  <a:prstClr val="black">
                    <a:tint val="75000"/>
                  </a:prstClr>
                </a:solidFill>
              </a:rPr>
              <a:pPr>
                <a:defRPr/>
              </a:pPr>
              <a:t>06/10/2013</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83860E63-B347-4B23-AD14-7021C0646FD9}" type="slidenum">
              <a:rPr lang="es-ES"/>
              <a:pPr>
                <a:defRPr/>
              </a:pPr>
              <a:t>‹Nº›</a:t>
            </a:fld>
            <a:endParaRPr lang="es-ES"/>
          </a:p>
        </p:txBody>
      </p:sp>
    </p:spTree>
    <p:extLst>
      <p:ext uri="{BB962C8B-B14F-4D97-AF65-F5344CB8AC3E}">
        <p14:creationId xmlns:p14="http://schemas.microsoft.com/office/powerpoint/2010/main" val="283810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2BD107-B9B7-4E8E-B457-377C25259699}" type="datetimeFigureOut">
              <a:rPr lang="es-ES">
                <a:solidFill>
                  <a:prstClr val="black">
                    <a:tint val="75000"/>
                  </a:prstClr>
                </a:solidFill>
              </a:rPr>
              <a:pPr>
                <a:defRPr/>
              </a:pPr>
              <a:t>06/10/2013</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FEF890-FADA-4659-92CF-35BA3B9C0763}" type="slidenum">
              <a:rPr lang="es-ES">
                <a:latin typeface="Calibri" panose="020F0502020204030204" pitchFamily="34" charset="0"/>
              </a:rPr>
              <a:pPr>
                <a:defRPr/>
              </a:pPr>
              <a:t>‹Nº›</a:t>
            </a:fld>
            <a:endParaRPr lang="es-ES">
              <a:latin typeface="Calibri" panose="020F0502020204030204" pitchFamily="34" charset="0"/>
            </a:endParaRPr>
          </a:p>
        </p:txBody>
      </p:sp>
    </p:spTree>
    <p:extLst>
      <p:ext uri="{BB962C8B-B14F-4D97-AF65-F5344CB8AC3E}">
        <p14:creationId xmlns:p14="http://schemas.microsoft.com/office/powerpoint/2010/main" val="209469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7" name="3 Imagen" descr="D:\W Varios\Logos\Logo 2008\Logo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459533" cy="227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ctrTitle"/>
          </p:nvPr>
        </p:nvSpPr>
        <p:spPr>
          <a:xfrm>
            <a:off x="1609800" y="83321"/>
            <a:ext cx="7215187" cy="1000125"/>
          </a:xfrm>
        </p:spPr>
        <p:txBody>
          <a:bodyPr/>
          <a:lstStyle/>
          <a:p>
            <a:pPr algn="l"/>
            <a:r>
              <a:rPr lang="es-ES" sz="3100" b="1" u="sng" dirty="0" smtClean="0"/>
              <a:t>Tema:</a:t>
            </a:r>
            <a:r>
              <a:rPr lang="es-ES" dirty="0" smtClean="0"/>
              <a:t/>
            </a:r>
            <a:br>
              <a:rPr lang="es-ES" dirty="0" smtClean="0"/>
            </a:br>
            <a:r>
              <a:rPr lang="es-ES" sz="2700" b="1" i="1" dirty="0" smtClean="0"/>
              <a:t>Tablas y sus componentes. Aspectos generales.</a:t>
            </a:r>
            <a:endParaRPr lang="es-ES" dirty="0" smtClean="0"/>
          </a:p>
        </p:txBody>
      </p:sp>
      <p:sp>
        <p:nvSpPr>
          <p:cNvPr id="9" name="2 Subtítulo"/>
          <p:cNvSpPr>
            <a:spLocks noGrp="1"/>
          </p:cNvSpPr>
          <p:nvPr>
            <p:ph type="subTitle" idx="1"/>
          </p:nvPr>
        </p:nvSpPr>
        <p:spPr>
          <a:xfrm>
            <a:off x="1691680" y="1082310"/>
            <a:ext cx="6400800" cy="1785937"/>
          </a:xfrm>
        </p:spPr>
        <p:txBody>
          <a:bodyPr rtlCol="0">
            <a:noAutofit/>
          </a:bodyPr>
          <a:lstStyle/>
          <a:p>
            <a:pPr algn="l" fontAlgn="auto">
              <a:spcAft>
                <a:spcPts val="0"/>
              </a:spcAft>
              <a:defRPr/>
            </a:pPr>
            <a:r>
              <a:rPr lang="es-ES" sz="2000" b="1" u="sng" dirty="0" smtClean="0"/>
              <a:t>Índice:</a:t>
            </a:r>
          </a:p>
          <a:p>
            <a:pPr algn="l" fontAlgn="auto">
              <a:spcAft>
                <a:spcPts val="0"/>
              </a:spcAft>
              <a:defRPr/>
            </a:pPr>
            <a:r>
              <a:rPr lang="es-ES" sz="1800" b="1" dirty="0" smtClean="0"/>
              <a:t>1 Diseño de una BD: Aspectos generales</a:t>
            </a:r>
          </a:p>
          <a:p>
            <a:pPr algn="l" fontAlgn="auto">
              <a:spcAft>
                <a:spcPts val="0"/>
              </a:spcAft>
              <a:defRPr/>
            </a:pPr>
            <a:r>
              <a:rPr lang="es-ES" sz="1800" b="1" dirty="0" smtClean="0"/>
              <a:t>2 Tipos de Datos</a:t>
            </a:r>
            <a:endParaRPr lang="es-ES" sz="1800" b="1" dirty="0"/>
          </a:p>
          <a:p>
            <a:pPr algn="l" fontAlgn="auto">
              <a:spcAft>
                <a:spcPts val="0"/>
              </a:spcAft>
              <a:defRPr/>
            </a:pPr>
            <a:r>
              <a:rPr lang="es-ES" sz="1800" b="1" dirty="0"/>
              <a:t>3 </a:t>
            </a:r>
            <a:r>
              <a:rPr lang="es-ES" sz="1800" b="1" dirty="0" smtClean="0"/>
              <a:t>Importar y Vincular Datos</a:t>
            </a:r>
          </a:p>
          <a:p>
            <a:pPr algn="l" fontAlgn="auto">
              <a:spcAft>
                <a:spcPts val="0"/>
              </a:spcAft>
              <a:defRPr/>
            </a:pPr>
            <a:r>
              <a:rPr lang="es-ES" sz="1800" b="1" dirty="0" smtClean="0"/>
              <a:t>4 Buscar y Filtrar Registros</a:t>
            </a:r>
          </a:p>
        </p:txBody>
      </p:sp>
    </p:spTree>
    <p:extLst>
      <p:ext uri="{BB962C8B-B14F-4D97-AF65-F5344CB8AC3E}">
        <p14:creationId xmlns:p14="http://schemas.microsoft.com/office/powerpoint/2010/main" val="2827169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6" name="Rectángulo 5"/>
          <p:cNvSpPr/>
          <p:nvPr/>
        </p:nvSpPr>
        <p:spPr>
          <a:xfrm>
            <a:off x="0" y="0"/>
            <a:ext cx="1008112" cy="307777"/>
          </a:xfrm>
          <a:prstGeom prst="rect">
            <a:avLst/>
          </a:prstGeom>
        </p:spPr>
        <p:txBody>
          <a:bodyPr wrap="square">
            <a:spAutoFit/>
          </a:bodyPr>
          <a:lstStyle/>
          <a:p>
            <a:r>
              <a:rPr lang="es-ES" sz="1400" b="1"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Ejemplos</a:t>
            </a:r>
            <a:endParaRPr lang="es-ES" sz="1400" b="1" dirty="0">
              <a:solidFill>
                <a:srgbClr val="FF0000"/>
              </a:solidFill>
            </a:endParaRPr>
          </a:p>
        </p:txBody>
      </p:sp>
      <p:pic>
        <p:nvPicPr>
          <p:cNvPr id="8" name="Imagen 7"/>
          <p:cNvPicPr>
            <a:picLocks noChangeAspect="1"/>
          </p:cNvPicPr>
          <p:nvPr/>
        </p:nvPicPr>
        <p:blipFill>
          <a:blip r:embed="rId3"/>
          <a:stretch>
            <a:fillRect/>
          </a:stretch>
        </p:blipFill>
        <p:spPr>
          <a:xfrm>
            <a:off x="1621070" y="153888"/>
            <a:ext cx="7469584" cy="6515472"/>
          </a:xfrm>
          <a:prstGeom prst="rect">
            <a:avLst/>
          </a:prstGeom>
        </p:spPr>
      </p:pic>
    </p:spTree>
    <p:extLst>
      <p:ext uri="{BB962C8B-B14F-4D97-AF65-F5344CB8AC3E}">
        <p14:creationId xmlns:p14="http://schemas.microsoft.com/office/powerpoint/2010/main" val="3775237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6" name="Rectángulo 5"/>
          <p:cNvSpPr/>
          <p:nvPr/>
        </p:nvSpPr>
        <p:spPr>
          <a:xfrm>
            <a:off x="0" y="0"/>
            <a:ext cx="1008112" cy="307777"/>
          </a:xfrm>
          <a:prstGeom prst="rect">
            <a:avLst/>
          </a:prstGeom>
        </p:spPr>
        <p:txBody>
          <a:bodyPr wrap="square">
            <a:spAutoFit/>
          </a:bodyPr>
          <a:lstStyle/>
          <a:p>
            <a:r>
              <a:rPr lang="es-ES" sz="1400" b="1" i="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Ejemplos</a:t>
            </a:r>
            <a:endParaRPr lang="es-ES" sz="1400" b="1" dirty="0">
              <a:solidFill>
                <a:srgbClr val="FF0000"/>
              </a:solidFill>
            </a:endParaRPr>
          </a:p>
        </p:txBody>
      </p:sp>
      <p:pic>
        <p:nvPicPr>
          <p:cNvPr id="5" name="Imagen 4"/>
          <p:cNvPicPr>
            <a:picLocks noChangeAspect="1"/>
          </p:cNvPicPr>
          <p:nvPr/>
        </p:nvPicPr>
        <p:blipFill>
          <a:blip r:embed="rId3"/>
          <a:stretch>
            <a:fillRect/>
          </a:stretch>
        </p:blipFill>
        <p:spPr>
          <a:xfrm>
            <a:off x="1835696" y="153888"/>
            <a:ext cx="7014195" cy="6394964"/>
          </a:xfrm>
          <a:prstGeom prst="rect">
            <a:avLst/>
          </a:prstGeom>
        </p:spPr>
      </p:pic>
    </p:spTree>
    <p:extLst>
      <p:ext uri="{BB962C8B-B14F-4D97-AF65-F5344CB8AC3E}">
        <p14:creationId xmlns:p14="http://schemas.microsoft.com/office/powerpoint/2010/main" val="263675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8" name="1 Título"/>
          <p:cNvSpPr txBox="1">
            <a:spLocks/>
          </p:cNvSpPr>
          <p:nvPr/>
        </p:nvSpPr>
        <p:spPr bwMode="auto">
          <a:xfrm>
            <a:off x="188693" y="160339"/>
            <a:ext cx="8786813" cy="64293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400" b="1" dirty="0" smtClean="0"/>
              <a:t/>
            </a:r>
            <a:br>
              <a:rPr lang="es-ES" sz="2400" b="1" dirty="0" smtClean="0"/>
            </a:br>
            <a:r>
              <a:rPr lang="es-ES" sz="2400" b="1" dirty="0" smtClean="0"/>
              <a:t>1 Diseño de una BD: Aspectos Generales </a:t>
            </a:r>
            <a:br>
              <a:rPr lang="es-ES" sz="2400" b="1" dirty="0" smtClean="0"/>
            </a:br>
            <a:endParaRPr lang="es-ES" sz="2400" dirty="0"/>
          </a:p>
        </p:txBody>
      </p:sp>
      <p:sp>
        <p:nvSpPr>
          <p:cNvPr id="9" name="6 CuadroTexto"/>
          <p:cNvSpPr txBox="1">
            <a:spLocks noChangeArrowheads="1"/>
          </p:cNvSpPr>
          <p:nvPr/>
        </p:nvSpPr>
        <p:spPr bwMode="auto">
          <a:xfrm>
            <a:off x="188693" y="1769357"/>
            <a:ext cx="8415755"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ts val="600"/>
              </a:spcBef>
              <a:spcAft>
                <a:spcPts val="600"/>
              </a:spcAft>
              <a:buFont typeface="Arial" panose="020B0604020202020204" pitchFamily="34" charset="0"/>
              <a:buChar char="•"/>
            </a:pPr>
            <a:r>
              <a:rPr lang="es-ES" b="1" dirty="0"/>
              <a:t>Decidir los distintos almacenes de datos que necesitaremos (TABLAS)</a:t>
            </a:r>
          </a:p>
          <a:p>
            <a:pPr>
              <a:spcBef>
                <a:spcPts val="600"/>
              </a:spcBef>
              <a:spcAft>
                <a:spcPts val="600"/>
              </a:spcAft>
              <a:buFont typeface="Arial" panose="020B0604020202020204" pitchFamily="34" charset="0"/>
              <a:buChar char="•"/>
            </a:pPr>
            <a:r>
              <a:rPr lang="es-ES" b="1" dirty="0"/>
              <a:t>Estimar las relaciones o vinculaciones entre las tablas, como se relacionarían.</a:t>
            </a:r>
          </a:p>
          <a:p>
            <a:pPr>
              <a:spcBef>
                <a:spcPts val="600"/>
              </a:spcBef>
              <a:spcAft>
                <a:spcPts val="600"/>
              </a:spcAft>
              <a:buFont typeface="Arial" panose="020B0604020202020204" pitchFamily="34" charset="0"/>
              <a:buChar char="•"/>
            </a:pPr>
            <a:r>
              <a:rPr lang="es-ES" b="1" dirty="0"/>
              <a:t> Diseñar la estructura de cada tabla.</a:t>
            </a:r>
          </a:p>
          <a:p>
            <a:pPr lvl="1">
              <a:spcBef>
                <a:spcPts val="600"/>
              </a:spcBef>
              <a:spcAft>
                <a:spcPts val="600"/>
              </a:spcAft>
              <a:buFont typeface="Arial" panose="020B0604020202020204" pitchFamily="34" charset="0"/>
              <a:buChar char="•"/>
            </a:pPr>
            <a:r>
              <a:rPr lang="es-ES" b="1" dirty="0"/>
              <a:t> Campos, nombre y orden en que aparecerán.</a:t>
            </a:r>
          </a:p>
          <a:p>
            <a:pPr lvl="1">
              <a:spcBef>
                <a:spcPts val="600"/>
              </a:spcBef>
              <a:spcAft>
                <a:spcPts val="600"/>
              </a:spcAft>
              <a:buFont typeface="Arial" panose="020B0604020202020204" pitchFamily="34" charset="0"/>
              <a:buChar char="•"/>
            </a:pPr>
            <a:r>
              <a:rPr lang="es-ES" b="1" dirty="0"/>
              <a:t> Campo índice.</a:t>
            </a:r>
          </a:p>
          <a:p>
            <a:pPr>
              <a:spcBef>
                <a:spcPts val="600"/>
              </a:spcBef>
              <a:spcAft>
                <a:spcPts val="600"/>
              </a:spcAft>
              <a:buFont typeface="Arial" panose="020B0604020202020204" pitchFamily="34" charset="0"/>
              <a:buChar char="•"/>
            </a:pPr>
            <a:r>
              <a:rPr lang="es-ES" b="1" dirty="0"/>
              <a:t>Analizar la configuración (campos y tipo) de cada Tabla.</a:t>
            </a:r>
          </a:p>
        </p:txBody>
      </p:sp>
      <p:sp>
        <p:nvSpPr>
          <p:cNvPr id="11" name="7 CuadroTexto"/>
          <p:cNvSpPr txBox="1">
            <a:spLocks noChangeArrowheads="1"/>
          </p:cNvSpPr>
          <p:nvPr/>
        </p:nvSpPr>
        <p:spPr bwMode="auto">
          <a:xfrm>
            <a:off x="4522949" y="866949"/>
            <a:ext cx="438308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s-ES" sz="1400" b="1" i="1" dirty="0">
                <a:solidFill>
                  <a:srgbClr val="FF0000"/>
                </a:solidFill>
              </a:rPr>
              <a:t>Proponer tres casos de BD relacionadas con la empresa</a:t>
            </a:r>
            <a:r>
              <a:rPr lang="es-ES" dirty="0"/>
              <a:t>. </a:t>
            </a:r>
          </a:p>
          <a:p>
            <a:pPr algn="ctr"/>
            <a:r>
              <a:rPr lang="es-ES" sz="1200" i="1" dirty="0">
                <a:solidFill>
                  <a:srgbClr val="FF0000"/>
                </a:solidFill>
              </a:rPr>
              <a:t>(por ejemplo TPV, Control Telefónico, Partes de Trabajo </a:t>
            </a:r>
            <a:r>
              <a:rPr lang="es-ES" sz="1200" i="1" dirty="0" err="1">
                <a:solidFill>
                  <a:srgbClr val="FF0000"/>
                </a:solidFill>
              </a:rPr>
              <a:t>etc</a:t>
            </a:r>
            <a:r>
              <a:rPr lang="es-ES" sz="1200" i="1" dirty="0">
                <a:solidFill>
                  <a:srgbClr val="FF0000"/>
                </a:solidFill>
              </a:rPr>
              <a:t>,)</a:t>
            </a:r>
          </a:p>
        </p:txBody>
      </p:sp>
      <p:cxnSp>
        <p:nvCxnSpPr>
          <p:cNvPr id="12" name="9 Conector recto"/>
          <p:cNvCxnSpPr/>
          <p:nvPr/>
        </p:nvCxnSpPr>
        <p:spPr>
          <a:xfrm>
            <a:off x="1652947" y="5877272"/>
            <a:ext cx="5643563"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1030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8" name="1 Título"/>
          <p:cNvSpPr txBox="1">
            <a:spLocks/>
          </p:cNvSpPr>
          <p:nvPr/>
        </p:nvSpPr>
        <p:spPr>
          <a:xfrm>
            <a:off x="142875" y="142875"/>
            <a:ext cx="6000750" cy="428625"/>
          </a:xfrm>
          <a:prstGeom prst="rect">
            <a:avLst/>
          </a:prstGeom>
          <a:ln>
            <a:solidFill>
              <a:schemeClr val="tx2">
                <a:lumMod val="40000"/>
                <a:lumOff val="60000"/>
              </a:schemeClr>
            </a:solidFill>
          </a:ln>
        </p:spPr>
        <p:txBody>
          <a:bodyPr anchor="ctr">
            <a:normAutofit fontScale="25000" lnSpcReduction="20000"/>
          </a:bodyPr>
          <a:lstStyle/>
          <a:p>
            <a:pPr fontAlgn="auto">
              <a:spcAft>
                <a:spcPts val="0"/>
              </a:spcAft>
              <a:defRPr/>
            </a:pPr>
            <a:r>
              <a:rPr lang="es-ES" sz="2000" b="1" dirty="0">
                <a:latin typeface="+mj-lt"/>
                <a:ea typeface="+mj-ea"/>
                <a:cs typeface="+mj-cs"/>
              </a:rPr>
              <a:t/>
            </a:r>
            <a:br>
              <a:rPr lang="es-ES" sz="2000" b="1" dirty="0">
                <a:latin typeface="+mj-lt"/>
                <a:ea typeface="+mj-ea"/>
                <a:cs typeface="+mj-cs"/>
              </a:rPr>
            </a:br>
            <a:r>
              <a:rPr lang="es-ES" sz="7200" b="1" dirty="0" smtClean="0">
                <a:latin typeface="+mj-lt"/>
                <a:ea typeface="+mj-ea"/>
                <a:cs typeface="+mj-cs"/>
              </a:rPr>
              <a:t>Pasos </a:t>
            </a:r>
            <a:r>
              <a:rPr lang="es-ES" sz="7200" b="1" dirty="0">
                <a:latin typeface="+mj-lt"/>
                <a:ea typeface="+mj-ea"/>
                <a:cs typeface="+mj-cs"/>
              </a:rPr>
              <a:t>previos a crear una base de datos. El estudio y diseño</a:t>
            </a:r>
            <a:endParaRPr lang="es-ES" sz="7200" dirty="0">
              <a:latin typeface="+mj-lt"/>
              <a:ea typeface="+mj-ea"/>
              <a:cs typeface="+mj-cs"/>
            </a:endParaRPr>
          </a:p>
        </p:txBody>
      </p:sp>
      <p:sp>
        <p:nvSpPr>
          <p:cNvPr id="9" name="13 Rectángulo"/>
          <p:cNvSpPr>
            <a:spLocks noChangeArrowheads="1"/>
          </p:cNvSpPr>
          <p:nvPr/>
        </p:nvSpPr>
        <p:spPr bwMode="auto">
          <a:xfrm>
            <a:off x="142875" y="642938"/>
            <a:ext cx="8786813"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ES" sz="1400"/>
              <a:t>Las fases de diseño de una base de datos podrían ser: </a:t>
            </a:r>
          </a:p>
          <a:p>
            <a:r>
              <a:rPr lang="es-ES" sz="1400"/>
              <a:t>1.Determinar el propósito: Saber para que vamos a utilizar la base  de datos</a:t>
            </a:r>
          </a:p>
          <a:p>
            <a:r>
              <a:rPr lang="es-ES" sz="1400"/>
              <a:t>	oAnálisis de la información que vamos a procesar: Cuales son   los datos con los que vamos a trabajar.</a:t>
            </a:r>
          </a:p>
          <a:p>
            <a:r>
              <a:rPr lang="es-ES" sz="1400"/>
              <a:t>	oComparar con la información ya existente (hojas de pedidos,  facturas, etc). Si la base de datos se crea 	sobre datos  existentes.</a:t>
            </a:r>
          </a:p>
          <a:p>
            <a:r>
              <a:rPr lang="es-ES" sz="1400"/>
              <a:t>	oPensar en el usuario medio: Saber quien la va a utilizar, y  la forma que le será más fácil para manejar los 	datos.</a:t>
            </a:r>
          </a:p>
          <a:p>
            <a:r>
              <a:rPr lang="es-ES" sz="1400"/>
              <a:t>2Determinar las tablas.</a:t>
            </a:r>
          </a:p>
          <a:p>
            <a:r>
              <a:rPr lang="es-ES" sz="1400"/>
              <a:t>	oSeparar los datos por temas: Los datos a utilizar los  separaremos de la forma más específica que 	podamos, para que a la  hora  de buscar cualquiera de ellos, sepamos exactamente donde  encontrarlos.</a:t>
            </a:r>
          </a:p>
          <a:p>
            <a:r>
              <a:rPr lang="es-ES" sz="1400"/>
              <a:t>	oEvitar duplicados de información: No repetiremos datos de  unas tablas a otros (especificar las relaciones 	entre tablas).</a:t>
            </a:r>
          </a:p>
          <a:p>
            <a:r>
              <a:rPr lang="es-ES" sz="1400"/>
              <a:t>	oEvitar eliminar información necesaria: Mirar que se incluyan  en la base de datos toda la información que 	necesitemos a la hora  de trabajar con la base de datos.</a:t>
            </a:r>
          </a:p>
          <a:p>
            <a:r>
              <a:rPr lang="es-ES" sz="1400"/>
              <a:t>3 Determinar los campos.</a:t>
            </a:r>
          </a:p>
          <a:p>
            <a:r>
              <a:rPr lang="es-ES" sz="1400"/>
              <a:t>	O Los campos han de ser específicos del tema de la tabla: Cada  tabla tendrá sus propios campos.</a:t>
            </a:r>
          </a:p>
          <a:p>
            <a:r>
              <a:rPr lang="es-ES" sz="1400"/>
              <a:t>	o No crear campos calculados o derivados de otros campos: No  añadiremos campos a la tabla como por 	ejemplo la suma de otros  dos campos. Porque nos supondría un espacio innecesario en la tabla y en la 	base de datos.</a:t>
            </a:r>
          </a:p>
          <a:p>
            <a:r>
              <a:rPr lang="es-ES" sz="1400"/>
              <a:t>	o Decidir cual será el tipo de campo de la tabla, ya que si nos  equivocamos al decidir el tipo de campo, 	después podría  suponernos la pérdida de datos de la tabla, al cambiar el tipo de  campo.</a:t>
            </a:r>
          </a:p>
          <a:p>
            <a:r>
              <a:rPr lang="es-ES" sz="1400"/>
              <a:t>	oMinimizar al máximo el tamaño de los campos: No crearemos  campos excesivamente grandes que vayan 	a contener datos pequeños.</a:t>
            </a:r>
          </a:p>
          <a:p>
            <a:r>
              <a:rPr lang="es-ES" sz="1400"/>
              <a:t>	oDefinir los índices: Especificar cuales serán las claves de  las tablas, para hacer que la búsqueda en las 	mismas sea más  rápida.</a:t>
            </a:r>
          </a:p>
          <a:p>
            <a:r>
              <a:rPr lang="es-ES" sz="1400"/>
              <a:t>	Clave principal</a:t>
            </a:r>
          </a:p>
          <a:p>
            <a:r>
              <a:rPr lang="es-ES" sz="1400"/>
              <a:t>	Índices fáciles de recordar.</a:t>
            </a:r>
          </a:p>
        </p:txBody>
      </p:sp>
    </p:spTree>
    <p:extLst>
      <p:ext uri="{BB962C8B-B14F-4D97-AF65-F5344CB8AC3E}">
        <p14:creationId xmlns:p14="http://schemas.microsoft.com/office/powerpoint/2010/main" val="1533450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1 Título"/>
          <p:cNvSpPr txBox="1">
            <a:spLocks/>
          </p:cNvSpPr>
          <p:nvPr/>
        </p:nvSpPr>
        <p:spPr bwMode="auto">
          <a:xfrm>
            <a:off x="142875" y="142875"/>
            <a:ext cx="3853061" cy="64293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400" b="1" smtClean="0"/>
              <a:t/>
            </a:r>
            <a:br>
              <a:rPr lang="es-ES" sz="2400" b="1" smtClean="0"/>
            </a:br>
            <a:r>
              <a:rPr lang="es-ES" sz="2400" b="1" smtClean="0"/>
              <a:t/>
            </a:r>
            <a:br>
              <a:rPr lang="es-ES" sz="2400" b="1" smtClean="0"/>
            </a:br>
            <a:r>
              <a:rPr lang="es-ES" sz="2400" b="1" smtClean="0"/>
              <a:t>2 Tipos de datos o campos</a:t>
            </a:r>
            <a:r>
              <a:rPr lang="es-ES" sz="5400" b="1" smtClean="0"/>
              <a:t/>
            </a:r>
            <a:br>
              <a:rPr lang="es-ES" sz="5400" b="1" smtClean="0"/>
            </a:br>
            <a:endParaRPr lang="es-ES" sz="5400" dirty="0"/>
          </a:p>
        </p:txBody>
      </p:sp>
      <p:pic>
        <p:nvPicPr>
          <p:cNvPr id="6" name="Picture 2" descr="tabl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5966" y="153945"/>
            <a:ext cx="4301457"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45" y="2082758"/>
            <a:ext cx="8797043" cy="4506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516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 name="1 Título"/>
          <p:cNvSpPr txBox="1">
            <a:spLocks/>
          </p:cNvSpPr>
          <p:nvPr/>
        </p:nvSpPr>
        <p:spPr bwMode="auto">
          <a:xfrm>
            <a:off x="142875" y="142875"/>
            <a:ext cx="6929438" cy="35718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1600" b="1" dirty="0" smtClean="0"/>
              <a:t/>
            </a:r>
            <a:br>
              <a:rPr lang="es-ES" sz="1600" b="1" dirty="0" smtClean="0"/>
            </a:br>
            <a:r>
              <a:rPr lang="es-ES" sz="1600" b="1" dirty="0" smtClean="0"/>
              <a:t/>
            </a:r>
            <a:br>
              <a:rPr lang="es-ES" sz="1600" b="1" dirty="0" smtClean="0"/>
            </a:br>
            <a:r>
              <a:rPr lang="es-ES" sz="1600" b="1" dirty="0" smtClean="0"/>
              <a:t>2 Tipos de datos o campos. Propiedades del campo, aspectos generales</a:t>
            </a:r>
            <a:r>
              <a:rPr lang="es-ES" sz="4000" b="1" dirty="0" smtClean="0"/>
              <a:t/>
            </a:r>
            <a:br>
              <a:rPr lang="es-ES" sz="4000" b="1" dirty="0" smtClean="0"/>
            </a:br>
            <a:endParaRPr lang="es-ES" sz="4000" dirty="0"/>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4438" y="642938"/>
            <a:ext cx="7037387"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331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12" name="Rectangle 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endParaRPr lang="es-ES">
              <a:latin typeface="Arial" panose="020B0604020202020204" pitchFamily="34" charset="0"/>
            </a:endParaRPr>
          </a:p>
        </p:txBody>
      </p:sp>
      <p:sp>
        <p:nvSpPr>
          <p:cNvPr id="14" name="1 Título"/>
          <p:cNvSpPr txBox="1">
            <a:spLocks/>
          </p:cNvSpPr>
          <p:nvPr/>
        </p:nvSpPr>
        <p:spPr bwMode="auto">
          <a:xfrm>
            <a:off x="142874" y="142875"/>
            <a:ext cx="8786813" cy="35718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000" b="1" dirty="0" smtClean="0"/>
              <a:t/>
            </a:r>
            <a:br>
              <a:rPr lang="es-ES" sz="2000" b="1" dirty="0" smtClean="0"/>
            </a:br>
            <a:r>
              <a:rPr lang="es-ES" sz="2000" b="1" dirty="0" smtClean="0"/>
              <a:t>2 Tipos de datos o campos. Propiedades del campo, aspectos generales</a:t>
            </a:r>
            <a:br>
              <a:rPr lang="es-ES" sz="2000" b="1" dirty="0" smtClean="0"/>
            </a:br>
            <a:endParaRPr lang="es-ES" sz="2000" dirty="0"/>
          </a:p>
        </p:txBody>
      </p:sp>
      <p:sp>
        <p:nvSpPr>
          <p:cNvPr id="15" name="3 CuadroTexto"/>
          <p:cNvSpPr txBox="1">
            <a:spLocks noChangeArrowheads="1"/>
          </p:cNvSpPr>
          <p:nvPr/>
        </p:nvSpPr>
        <p:spPr bwMode="auto">
          <a:xfrm>
            <a:off x="142875" y="571500"/>
            <a:ext cx="8786813"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ES" sz="1400" b="1"/>
              <a:t>Tamaño del Campo</a:t>
            </a:r>
            <a:r>
              <a:rPr lang="es-ES" sz="1400"/>
              <a:t> - aquí determinamos el espacio que queremos asignar al campo, el número máximo de caracteres que queremos almacenar. para Texto este valor no puede ser mayor de 255. Para numérico por ejemplo, puede ser </a:t>
            </a:r>
            <a:r>
              <a:rPr lang="es-ES" sz="1400" b="1" i="1"/>
              <a:t>Entero</a:t>
            </a:r>
            <a:r>
              <a:rPr lang="es-ES" sz="1400" b="1"/>
              <a:t> </a:t>
            </a:r>
            <a:r>
              <a:rPr lang="es-ES" sz="1400" b="1" i="1"/>
              <a:t>Largo</a:t>
            </a:r>
            <a:r>
              <a:rPr lang="es-ES" sz="1400" b="1"/>
              <a:t> </a:t>
            </a:r>
            <a:r>
              <a:rPr lang="es-ES" sz="1400"/>
              <a:t>(entre -2.000 millones y 2.000 millones) o </a:t>
            </a:r>
            <a:r>
              <a:rPr lang="es-ES" sz="1400" b="1" i="1"/>
              <a:t>Doble</a:t>
            </a:r>
            <a:r>
              <a:rPr lang="es-ES" sz="1400"/>
              <a:t> (para valores decimales).</a:t>
            </a:r>
          </a:p>
          <a:p>
            <a:r>
              <a:rPr lang="es-ES" sz="1400" b="1"/>
              <a:t>Formato</a:t>
            </a:r>
            <a:r>
              <a:rPr lang="es-ES" sz="1400"/>
              <a:t> - determina cómo se muestran los datos (por ejemplo moneda o fecha). Cuando un valor puede tener formato lo seleccionamos desde la lista desplegable.</a:t>
            </a:r>
          </a:p>
          <a:p>
            <a:r>
              <a:rPr lang="es-ES" sz="1400" b="1"/>
              <a:t>Lugares decimales</a:t>
            </a:r>
            <a:r>
              <a:rPr lang="es-ES" sz="1400"/>
              <a:t> - aquí seleccionamos el número de decimales que Access muestra en los campos de tipo Moneda o Numérico.</a:t>
            </a:r>
          </a:p>
          <a:p>
            <a:r>
              <a:rPr lang="es-ES" sz="1400" b="1"/>
              <a:t>Máscara de entrada</a:t>
            </a:r>
            <a:r>
              <a:rPr lang="es-ES" sz="1400"/>
              <a:t> - Esta propiedad sirve para introducir datos válidos en un campo. Por defecto no hay ninguna máscara de entrada pero en ocasiones nos puede ser útil (sobre todo para las fechas).</a:t>
            </a:r>
          </a:p>
          <a:p>
            <a:r>
              <a:rPr lang="es-ES" sz="1400" b="1"/>
              <a:t>Título</a:t>
            </a:r>
            <a:r>
              <a:rPr lang="es-ES" sz="1400"/>
              <a:t> - Es una propiedad opcional, nos sirve si queremos que el nombre de un campo en vista de </a:t>
            </a:r>
            <a:r>
              <a:rPr lang="es-ES" sz="1400" b="1" i="1"/>
              <a:t>Hoja de datos </a:t>
            </a:r>
            <a:r>
              <a:rPr lang="es-ES" sz="1400"/>
              <a:t>sea distinto del nombre del campo en la </a:t>
            </a:r>
            <a:r>
              <a:rPr lang="es-ES" sz="1400" b="1" i="1"/>
              <a:t>Vista</a:t>
            </a:r>
            <a:r>
              <a:rPr lang="es-ES" sz="1400"/>
              <a:t> </a:t>
            </a:r>
            <a:r>
              <a:rPr lang="es-ES" sz="1400" b="1" i="1"/>
              <a:t>Diseño</a:t>
            </a:r>
            <a:r>
              <a:rPr lang="es-ES" sz="1400"/>
              <a:t>.</a:t>
            </a:r>
          </a:p>
          <a:p>
            <a:r>
              <a:rPr lang="es-ES" sz="1400" b="1"/>
              <a:t>Valor predeterminado </a:t>
            </a:r>
            <a:r>
              <a:rPr lang="es-ES" sz="1400"/>
              <a:t>- Nos puede ser útil si tenemos siempre el mismo valor en el campo (o casi siempre). Si por ejemplo en nuestra tabla de autores el apellido que más se repita es "García" podemos definirlo como el valor predeterminado. Para eso simplemente escribimos el valor predeterminado en la propiedad del campo o pulsamos el botón con "</a:t>
            </a:r>
            <a:r>
              <a:rPr lang="es-ES" sz="1400" b="1"/>
              <a:t>...</a:t>
            </a:r>
            <a:r>
              <a:rPr lang="es-ES" sz="1400"/>
              <a:t>" para generar expresiones complejas.</a:t>
            </a:r>
          </a:p>
          <a:p>
            <a:r>
              <a:rPr lang="es-ES" sz="1400" b="1"/>
              <a:t>Regla de Validación</a:t>
            </a:r>
            <a:r>
              <a:rPr lang="es-ES" sz="1400"/>
              <a:t> y </a:t>
            </a:r>
            <a:r>
              <a:rPr lang="es-ES" sz="1400" b="1"/>
              <a:t>Texto de Validación</a:t>
            </a:r>
            <a:r>
              <a:rPr lang="es-ES" sz="1400"/>
              <a:t> - Son propiedades avanzadas que permiten limitar los valores que introducimos en un campo (Regla) y definir el mensaje de error cuando introducimos un valor prohibido por la regla (Texto).</a:t>
            </a:r>
          </a:p>
          <a:p>
            <a:r>
              <a:rPr lang="es-ES" sz="1400" b="1"/>
              <a:t>Requerido</a:t>
            </a:r>
            <a:r>
              <a:rPr lang="es-ES" sz="1400"/>
              <a:t> - Por defecto está puesto "No", pero si lo seleccionamos Access no nos permitiría dejar un campo en blanco.</a:t>
            </a:r>
          </a:p>
          <a:p>
            <a:r>
              <a:rPr lang="es-ES" sz="1400" b="1"/>
              <a:t>Permitir longitud cero</a:t>
            </a:r>
            <a:r>
              <a:rPr lang="es-ES" sz="1400"/>
              <a:t> - Permitir o No las cadenas de longitud cero. Por defecto es "No".</a:t>
            </a:r>
          </a:p>
          <a:p>
            <a:r>
              <a:rPr lang="es-ES" sz="1400" b="1"/>
              <a:t>Indexado</a:t>
            </a:r>
            <a:r>
              <a:rPr lang="es-ES" sz="1400"/>
              <a:t> - El indexado permite acelerar los procesos de búsqueda y ordenación pero hace aumentar el tamaño de la base de datos. Por defecto solo la clave principal (si la tenemos) aparece indexada, para el resto de los campos es opcional. Las opciones de esta propiedad:</a:t>
            </a:r>
          </a:p>
          <a:p>
            <a:r>
              <a:rPr lang="es-ES" sz="1400" b="1"/>
              <a:t>Sí (Con duplicados)</a:t>
            </a:r>
            <a:r>
              <a:rPr lang="es-ES" sz="1400"/>
              <a:t> - el campo se indexará pero permitiría tener valores repetidos (duplicados) en más de un registro.</a:t>
            </a:r>
          </a:p>
          <a:p>
            <a:r>
              <a:rPr lang="es-ES" sz="1400" b="1"/>
              <a:t>Sí (Sin duplicados)</a:t>
            </a:r>
            <a:r>
              <a:rPr lang="es-ES" sz="1400"/>
              <a:t> - el campo se indexará pero no admitiría  valores  duplicados.</a:t>
            </a:r>
          </a:p>
          <a:p>
            <a:r>
              <a:rPr lang="es-ES" sz="1400" b="1"/>
              <a:t>No</a:t>
            </a:r>
            <a:r>
              <a:rPr lang="es-ES" sz="1400"/>
              <a:t> - El campo no se indexará. </a:t>
            </a:r>
          </a:p>
          <a:p>
            <a:r>
              <a:rPr lang="es-ES" sz="1400"/>
              <a:t>Para obtener una vista de todos los campos que tengamos indexados pulsar el menú </a:t>
            </a:r>
            <a:r>
              <a:rPr lang="es-ES" sz="1400" b="1"/>
              <a:t>Ver / Índices</a:t>
            </a:r>
            <a:r>
              <a:rPr lang="es-ES" sz="1400"/>
              <a:t> o el botón "</a:t>
            </a:r>
            <a:r>
              <a:rPr lang="es-ES" sz="1400" b="1"/>
              <a:t>Índices</a:t>
            </a:r>
            <a:r>
              <a:rPr lang="es-ES" sz="1400"/>
              <a:t>" de la Barra de herramientas.</a:t>
            </a:r>
          </a:p>
        </p:txBody>
      </p:sp>
    </p:spTree>
    <p:extLst>
      <p:ext uri="{BB962C8B-B14F-4D97-AF65-F5344CB8AC3E}">
        <p14:creationId xmlns:p14="http://schemas.microsoft.com/office/powerpoint/2010/main" val="4147825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12" name="Rectangle 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a:endParaRPr lang="es-ES">
              <a:latin typeface="Arial" panose="020B0604020202020204" pitchFamily="34" charset="0"/>
            </a:endParaRPr>
          </a:p>
        </p:txBody>
      </p:sp>
      <p:sp>
        <p:nvSpPr>
          <p:cNvPr id="14" name="1 Título"/>
          <p:cNvSpPr txBox="1">
            <a:spLocks/>
          </p:cNvSpPr>
          <p:nvPr/>
        </p:nvSpPr>
        <p:spPr bwMode="auto">
          <a:xfrm>
            <a:off x="142874" y="142875"/>
            <a:ext cx="8786813" cy="35718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000" b="1" dirty="0" smtClean="0"/>
              <a:t/>
            </a:r>
            <a:br>
              <a:rPr lang="es-ES" sz="2000" b="1" dirty="0" smtClean="0"/>
            </a:br>
            <a:r>
              <a:rPr lang="es-ES" sz="2000" b="1" dirty="0" smtClean="0"/>
              <a:t>3 La Clave Principal</a:t>
            </a:r>
            <a:br>
              <a:rPr lang="es-ES" sz="2000" b="1" dirty="0" smtClean="0"/>
            </a:br>
            <a:endParaRPr lang="es-ES" sz="2000" dirty="0"/>
          </a:p>
        </p:txBody>
      </p:sp>
      <p:pic>
        <p:nvPicPr>
          <p:cNvPr id="8" name="Imagen 7" descr="Grupo de herramientas de la ficha Diseño de la Cinta"/>
          <p:cNvPicPr/>
          <p:nvPr/>
        </p:nvPicPr>
        <p:blipFill>
          <a:blip r:embed="rId3">
            <a:extLst>
              <a:ext uri="{28A0092B-C50C-407E-A947-70E740481C1C}">
                <a14:useLocalDpi xmlns:a14="http://schemas.microsoft.com/office/drawing/2010/main" val="0"/>
              </a:ext>
            </a:extLst>
          </a:blip>
          <a:srcRect/>
          <a:stretch>
            <a:fillRect/>
          </a:stretch>
        </p:blipFill>
        <p:spPr bwMode="auto">
          <a:xfrm>
            <a:off x="5724128" y="586335"/>
            <a:ext cx="3254173" cy="1153472"/>
          </a:xfrm>
          <a:prstGeom prst="rect">
            <a:avLst/>
          </a:prstGeom>
          <a:noFill/>
          <a:ln>
            <a:noFill/>
          </a:ln>
        </p:spPr>
      </p:pic>
      <p:sp>
        <p:nvSpPr>
          <p:cNvPr id="3" name="Rectángulo 2"/>
          <p:cNvSpPr/>
          <p:nvPr/>
        </p:nvSpPr>
        <p:spPr>
          <a:xfrm>
            <a:off x="142874" y="629198"/>
            <a:ext cx="5581254" cy="646331"/>
          </a:xfrm>
          <a:prstGeom prst="rect">
            <a:avLst/>
          </a:prstGeom>
        </p:spPr>
        <p:txBody>
          <a:bodyPr wrap="square">
            <a:spAutoFit/>
          </a:bodyPr>
          <a:lstStyle/>
          <a:p>
            <a:pPr algn="ctr"/>
            <a:r>
              <a:rPr lang="es-ES"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Siempre debemos especificar una clave principal para cada tabla</a:t>
            </a:r>
            <a:endParaRPr lang="es-ES" dirty="0"/>
          </a:p>
        </p:txBody>
      </p:sp>
      <p:sp>
        <p:nvSpPr>
          <p:cNvPr id="4" name="Rectángulo 3"/>
          <p:cNvSpPr/>
          <p:nvPr/>
        </p:nvSpPr>
        <p:spPr>
          <a:xfrm>
            <a:off x="145970" y="1800250"/>
            <a:ext cx="8852060" cy="1831271"/>
          </a:xfrm>
          <a:prstGeom prst="rect">
            <a:avLst/>
          </a:prstGeom>
          <a:ln>
            <a:solidFill>
              <a:schemeClr val="accent1"/>
            </a:solidFill>
          </a:ln>
        </p:spPr>
        <p:txBody>
          <a:bodyPr wrap="square">
            <a:spAutoFit/>
          </a:bodyPr>
          <a:lstStyle/>
          <a:p>
            <a:pPr algn="just">
              <a:spcBef>
                <a:spcPts val="600"/>
              </a:spcBef>
              <a:spcAft>
                <a:spcPts val="0"/>
              </a:spcAft>
            </a:pPr>
            <a:r>
              <a:rPr lang="es-ES" dirty="0">
                <a:latin typeface="Times New Roman" panose="02020603050405020304" pitchFamily="18" charset="0"/>
                <a:ea typeface="Times New Roman" panose="02020603050405020304" pitchFamily="18" charset="0"/>
              </a:rPr>
              <a:t>Una clave principal correcta debe tener varias características:</a:t>
            </a:r>
          </a:p>
          <a:p>
            <a:pPr marL="342900" lvl="0" indent="-342900" algn="just">
              <a:spcBef>
                <a:spcPts val="600"/>
              </a:spcBef>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Una clave principal es un campo o conjunto de campos cuyos valores no se repiten, y a través de los cuales se identifica de forma única al registro completo. Identifica inequívocamente cada fila.</a:t>
            </a:r>
          </a:p>
          <a:p>
            <a:pPr marL="342900" lvl="0" indent="-342900" algn="just">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Nunca debe estar vacía ni ser nula  (siempre debe contener un valor).</a:t>
            </a:r>
          </a:p>
          <a:p>
            <a:pPr marL="342900" lvl="0" indent="-342900" algn="just">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Los valores que contiene no suelen cambiar (lo ideal es que no cambien).</a:t>
            </a:r>
            <a:endParaRPr lang="es-ES" dirty="0">
              <a:effectLst/>
              <a:latin typeface="Times New Roman" panose="02020603050405020304" pitchFamily="18" charset="0"/>
              <a:ea typeface="Times New Roman" panose="02020603050405020304" pitchFamily="18" charset="0"/>
            </a:endParaRPr>
          </a:p>
        </p:txBody>
      </p:sp>
      <p:sp>
        <p:nvSpPr>
          <p:cNvPr id="5" name="Rectángulo 4"/>
          <p:cNvSpPr/>
          <p:nvPr/>
        </p:nvSpPr>
        <p:spPr>
          <a:xfrm>
            <a:off x="142874" y="3691964"/>
            <a:ext cx="8786812" cy="830997"/>
          </a:xfrm>
          <a:prstGeom prst="rect">
            <a:avLst/>
          </a:prstGeom>
        </p:spPr>
        <p:txBody>
          <a:bodyPr wrap="square">
            <a:spAutoFit/>
          </a:bodyPr>
          <a:lstStyle/>
          <a:p>
            <a:pPr algn="ctr"/>
            <a:r>
              <a:rPr lang="es-ES" sz="24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OJO EXTREMAR LA PRECAUCION AL BORRAR-MODIFICAR O CAMBIAR </a:t>
            </a:r>
            <a:r>
              <a:rPr lang="es-ES" sz="2400" b="1"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LA </a:t>
            </a:r>
            <a:r>
              <a:rPr lang="es-ES" sz="2400" b="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CLAVE PRINCIPAL DE UNA TABLA</a:t>
            </a:r>
            <a:endParaRPr lang="es-ES" sz="2400" dirty="0">
              <a:solidFill>
                <a:srgbClr val="FF0000"/>
              </a:solidFill>
            </a:endParaRPr>
          </a:p>
        </p:txBody>
      </p:sp>
      <p:sp>
        <p:nvSpPr>
          <p:cNvPr id="9" name="Rectángulo 8"/>
          <p:cNvSpPr/>
          <p:nvPr/>
        </p:nvSpPr>
        <p:spPr>
          <a:xfrm>
            <a:off x="251520" y="4565315"/>
            <a:ext cx="8568952" cy="1200329"/>
          </a:xfrm>
          <a:prstGeom prst="rect">
            <a:avLst/>
          </a:prstGeom>
          <a:ln>
            <a:solidFill>
              <a:schemeClr val="accent1"/>
            </a:solidFill>
          </a:ln>
        </p:spPr>
        <p:txBody>
          <a:bodyPr wrap="square">
            <a:spAutoFit/>
          </a:bodyPr>
          <a:lstStyle/>
          <a:p>
            <a:pPr algn="just">
              <a:spcBef>
                <a:spcPts val="600"/>
              </a:spcBef>
              <a:spcAft>
                <a:spcPts val="0"/>
              </a:spcAft>
            </a:pPr>
            <a:r>
              <a:rPr lang="es-ES" dirty="0" smtClean="0">
                <a:latin typeface="Times New Roman" panose="02020603050405020304" pitchFamily="18" charset="0"/>
                <a:ea typeface="Times New Roman" panose="02020603050405020304" pitchFamily="18" charset="0"/>
              </a:rPr>
              <a:t>Clave Principal Compuesta, por </a:t>
            </a:r>
            <a:r>
              <a:rPr lang="es-ES" dirty="0">
                <a:latin typeface="Times New Roman" panose="02020603050405020304" pitchFamily="18" charset="0"/>
                <a:ea typeface="Times New Roman" panose="02020603050405020304" pitchFamily="18" charset="0"/>
              </a:rPr>
              <a:t>ejemplo en:</a:t>
            </a:r>
          </a:p>
          <a:p>
            <a:pPr marL="342900" lvl="0" indent="-342900" algn="just">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Tabla de Profesores – Asignaturas</a:t>
            </a:r>
          </a:p>
          <a:p>
            <a:pPr marL="342900" lvl="0" indent="-342900" algn="just">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Tabla de Alumnos del gimnasio y monitor</a:t>
            </a:r>
          </a:p>
          <a:p>
            <a:pPr marL="342900" lvl="0" indent="-342900" algn="just">
              <a:spcAft>
                <a:spcPts val="0"/>
              </a:spcAft>
              <a:buFont typeface="Symbol" panose="05050102010706020507" pitchFamily="18" charset="2"/>
              <a:buChar char=""/>
            </a:pPr>
            <a:r>
              <a:rPr lang="es-ES" dirty="0">
                <a:latin typeface="Times New Roman" panose="02020603050405020304" pitchFamily="18" charset="0"/>
                <a:ea typeface="Times New Roman" panose="02020603050405020304" pitchFamily="18" charset="0"/>
              </a:rPr>
              <a:t>Tabla Parte de Reparaciones (Fecha-Matrícula del Coche)</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4632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11" name="1 Título"/>
          <p:cNvSpPr txBox="1">
            <a:spLocks/>
          </p:cNvSpPr>
          <p:nvPr/>
        </p:nvSpPr>
        <p:spPr bwMode="auto">
          <a:xfrm>
            <a:off x="142874" y="142875"/>
            <a:ext cx="3349005" cy="642938"/>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000" b="1" dirty="0" smtClean="0"/>
              <a:t/>
            </a:r>
            <a:br>
              <a:rPr lang="es-ES" sz="2000" b="1" dirty="0" smtClean="0"/>
            </a:br>
            <a:r>
              <a:rPr lang="es-ES" sz="2000" b="1" dirty="0" smtClean="0"/>
              <a:t>3 Importar y Vincular Datos</a:t>
            </a:r>
            <a:br>
              <a:rPr lang="es-ES" sz="2000" b="1" dirty="0" smtClean="0"/>
            </a:br>
            <a:endParaRPr lang="es-ES" sz="2000" dirty="0"/>
          </a:p>
        </p:txBody>
      </p:sp>
      <p:sp>
        <p:nvSpPr>
          <p:cNvPr id="12" name="6 CuadroTexto"/>
          <p:cNvSpPr txBox="1">
            <a:spLocks noChangeArrowheads="1"/>
          </p:cNvSpPr>
          <p:nvPr/>
        </p:nvSpPr>
        <p:spPr bwMode="auto">
          <a:xfrm>
            <a:off x="3995936" y="157163"/>
            <a:ext cx="2714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ts val="600"/>
              </a:spcBef>
              <a:buFont typeface="Arial" panose="020B0604020202020204" pitchFamily="34" charset="0"/>
              <a:buChar char="•"/>
            </a:pPr>
            <a:r>
              <a:rPr lang="es-ES" dirty="0"/>
              <a:t> Importar Datos</a:t>
            </a:r>
          </a:p>
          <a:p>
            <a:pPr>
              <a:spcBef>
                <a:spcPts val="600"/>
              </a:spcBef>
              <a:spcAft>
                <a:spcPts val="600"/>
              </a:spcAft>
              <a:buFont typeface="Arial" panose="020B0604020202020204" pitchFamily="34" charset="0"/>
              <a:buChar char="•"/>
            </a:pPr>
            <a:r>
              <a:rPr lang="es-ES" dirty="0"/>
              <a:t> Vincular Datos.</a:t>
            </a:r>
          </a:p>
        </p:txBody>
      </p:sp>
      <p:cxnSp>
        <p:nvCxnSpPr>
          <p:cNvPr id="13" name="9 Conector recto"/>
          <p:cNvCxnSpPr/>
          <p:nvPr/>
        </p:nvCxnSpPr>
        <p:spPr>
          <a:xfrm>
            <a:off x="1571625" y="1000125"/>
            <a:ext cx="5643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 Título"/>
          <p:cNvSpPr txBox="1">
            <a:spLocks/>
          </p:cNvSpPr>
          <p:nvPr/>
        </p:nvSpPr>
        <p:spPr>
          <a:xfrm>
            <a:off x="142875" y="1357313"/>
            <a:ext cx="2714625" cy="500062"/>
          </a:xfrm>
          <a:prstGeom prst="rect">
            <a:avLst/>
          </a:prstGeom>
          <a:ln>
            <a:solidFill>
              <a:schemeClr val="tx2">
                <a:lumMod val="40000"/>
                <a:lumOff val="60000"/>
              </a:schemeClr>
            </a:solidFill>
          </a:ln>
        </p:spPr>
        <p:txBody>
          <a:bodyPr anchor="ctr"/>
          <a:lstStyle/>
          <a:p>
            <a:pPr fontAlgn="auto">
              <a:spcAft>
                <a:spcPts val="0"/>
              </a:spcAft>
              <a:defRPr/>
            </a:pPr>
            <a:r>
              <a:rPr lang="es-ES" b="1" dirty="0">
                <a:latin typeface="+mj-lt"/>
                <a:ea typeface="+mj-ea"/>
                <a:cs typeface="+mj-cs"/>
              </a:rPr>
              <a:t/>
            </a:r>
            <a:br>
              <a:rPr lang="es-ES" b="1" dirty="0">
                <a:latin typeface="+mj-lt"/>
                <a:ea typeface="+mj-ea"/>
                <a:cs typeface="+mj-cs"/>
              </a:rPr>
            </a:br>
            <a:r>
              <a:rPr lang="es-ES" b="1" dirty="0">
                <a:latin typeface="+mj-lt"/>
                <a:ea typeface="+mj-ea"/>
                <a:cs typeface="+mj-cs"/>
              </a:rPr>
              <a:t>4 Buscar y Filtrar Registros</a:t>
            </a:r>
            <a:br>
              <a:rPr lang="es-ES" b="1" dirty="0">
                <a:latin typeface="+mj-lt"/>
                <a:ea typeface="+mj-ea"/>
                <a:cs typeface="+mj-cs"/>
              </a:rPr>
            </a:br>
            <a:endParaRPr lang="es-ES" dirty="0">
              <a:latin typeface="+mj-lt"/>
              <a:ea typeface="+mj-ea"/>
              <a:cs typeface="+mj-cs"/>
            </a:endParaRPr>
          </a:p>
        </p:txBody>
      </p:sp>
      <p:sp>
        <p:nvSpPr>
          <p:cNvPr id="15" name="11 CuadroTexto"/>
          <p:cNvSpPr txBox="1">
            <a:spLocks noChangeArrowheads="1"/>
          </p:cNvSpPr>
          <p:nvPr/>
        </p:nvSpPr>
        <p:spPr bwMode="auto">
          <a:xfrm>
            <a:off x="3000375" y="1071563"/>
            <a:ext cx="6143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ts val="600"/>
              </a:spcBef>
              <a:spcAft>
                <a:spcPts val="600"/>
              </a:spcAft>
              <a:buFont typeface="Arial" panose="020B0604020202020204" pitchFamily="34" charset="0"/>
              <a:buChar char="•"/>
            </a:pPr>
            <a:r>
              <a:rPr lang="es-ES" sz="1600"/>
              <a:t>La diferencia de esta búsqueda con respecto a los filtros es que sólo localiza los registros con ese dato de uno en uno. Los filtros localizan todos los registros que tienen un dato en común de una sola vez. </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28813"/>
            <a:ext cx="6589713"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3214688"/>
            <a:ext cx="8237537" cy="307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1959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endParaRPr lang="es-ES"/>
          </a:p>
        </p:txBody>
      </p:sp>
      <p:sp>
        <p:nvSpPr>
          <p:cNvPr id="11" name="1 Título"/>
          <p:cNvSpPr txBox="1">
            <a:spLocks/>
          </p:cNvSpPr>
          <p:nvPr/>
        </p:nvSpPr>
        <p:spPr bwMode="auto">
          <a:xfrm>
            <a:off x="12481" y="4763"/>
            <a:ext cx="4559519" cy="495300"/>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fontAlgn="auto">
              <a:spcAft>
                <a:spcPts val="0"/>
              </a:spcAft>
              <a:defRPr/>
            </a:pPr>
            <a:r>
              <a:rPr lang="es-ES" sz="2000" b="1" dirty="0" smtClean="0"/>
              <a:t/>
            </a:r>
            <a:br>
              <a:rPr lang="es-ES" sz="2000" b="1" dirty="0" smtClean="0"/>
            </a:br>
            <a:r>
              <a:rPr lang="es-ES" sz="2000" b="1" dirty="0" smtClean="0"/>
              <a:t>5 </a:t>
            </a:r>
            <a:r>
              <a:rPr lang="es-ES" sz="2000" b="1" dirty="0"/>
              <a:t>Validación de datos a través de la máscara de </a:t>
            </a:r>
            <a:r>
              <a:rPr lang="es-ES" sz="2000" b="1" dirty="0" smtClean="0"/>
              <a:t>entrada</a:t>
            </a:r>
            <a:r>
              <a:rPr lang="es-ES" sz="2000" b="1" dirty="0" smtClean="0"/>
              <a:t/>
            </a:r>
            <a:br>
              <a:rPr lang="es-ES" sz="2000" b="1" dirty="0" smtClean="0"/>
            </a:br>
            <a:endParaRPr lang="es-ES" sz="2000" dirty="0"/>
          </a:p>
        </p:txBody>
      </p:sp>
      <p:cxnSp>
        <p:nvCxnSpPr>
          <p:cNvPr id="13" name="9 Conector recto"/>
          <p:cNvCxnSpPr/>
          <p:nvPr/>
        </p:nvCxnSpPr>
        <p:spPr>
          <a:xfrm>
            <a:off x="1547664" y="2492896"/>
            <a:ext cx="5643563"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Imagen 17"/>
          <p:cNvPicPr/>
          <p:nvPr/>
        </p:nvPicPr>
        <p:blipFill>
          <a:blip r:embed="rId3"/>
          <a:stretch>
            <a:fillRect/>
          </a:stretch>
        </p:blipFill>
        <p:spPr>
          <a:xfrm>
            <a:off x="4644008" y="136865"/>
            <a:ext cx="4384040" cy="20116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ángulo 4"/>
          <p:cNvSpPr/>
          <p:nvPr/>
        </p:nvSpPr>
        <p:spPr>
          <a:xfrm>
            <a:off x="12481" y="507947"/>
            <a:ext cx="4572000" cy="2050305"/>
          </a:xfrm>
          <a:prstGeom prst="rect">
            <a:avLst/>
          </a:prstGeom>
        </p:spPr>
        <p:txBody>
          <a:bodyPr>
            <a:spAutoFit/>
          </a:bodyPr>
          <a:lstStyle/>
          <a:p>
            <a:pPr algn="just">
              <a:lnSpc>
                <a:spcPct val="115000"/>
              </a:lnSpc>
              <a:spcBef>
                <a:spcPts val="600"/>
              </a:spcBef>
              <a:spcAft>
                <a:spcPts val="0"/>
              </a:spcAft>
            </a:pPr>
            <a:r>
              <a:rPr lang="es-ES" sz="1600" dirty="0">
                <a:solidFill>
                  <a:srgbClr val="153584"/>
                </a:solidFill>
                <a:latin typeface="Cambria" panose="02040503050406030204" pitchFamily="18" charset="0"/>
                <a:ea typeface="Times New Roman" panose="02020603050405020304" pitchFamily="18" charset="0"/>
                <a:cs typeface="Times New Roman" panose="02020603050405020304" pitchFamily="18" charset="0"/>
              </a:rPr>
              <a:t>Las máscaras de entrada proporcionan un formato establecido para la entrada de datos en un campo mediante el uso de caracteres y símbolos. Al aplicar una máscara de entrada a un campo, las personas que escriban datos en ese campo deberán seguir el patrón específico definido por la máscara de entrada. </a:t>
            </a:r>
            <a:endParaRPr lang="es-ES" sz="16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Rectángulo 5"/>
          <p:cNvSpPr/>
          <p:nvPr/>
        </p:nvSpPr>
        <p:spPr>
          <a:xfrm>
            <a:off x="4891811" y="2434989"/>
            <a:ext cx="3744417" cy="307777"/>
          </a:xfrm>
          <a:prstGeom prst="rect">
            <a:avLst/>
          </a:prstGeom>
        </p:spPr>
        <p:txBody>
          <a:bodyPr wrap="square">
            <a:spAutoFit/>
          </a:bodyPr>
          <a:lstStyle/>
          <a:p>
            <a:r>
              <a:rPr lang="es-ES" sz="1400" b="1" i="1"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Caracteres que definen máscaras de entrada</a:t>
            </a:r>
            <a:endParaRPr lang="es-ES" sz="1400" b="1" dirty="0">
              <a:solidFill>
                <a:srgbClr val="FF0000"/>
              </a:solidFill>
            </a:endParaRPr>
          </a:p>
        </p:txBody>
      </p:sp>
      <p:pic>
        <p:nvPicPr>
          <p:cNvPr id="7" name="Imagen 6"/>
          <p:cNvPicPr>
            <a:picLocks noChangeAspect="1"/>
          </p:cNvPicPr>
          <p:nvPr/>
        </p:nvPicPr>
        <p:blipFill>
          <a:blip r:embed="rId4"/>
          <a:stretch>
            <a:fillRect/>
          </a:stretch>
        </p:blipFill>
        <p:spPr>
          <a:xfrm>
            <a:off x="4572000" y="2780928"/>
            <a:ext cx="4384040" cy="3994426"/>
          </a:xfrm>
          <a:prstGeom prst="rect">
            <a:avLst/>
          </a:prstGeom>
        </p:spPr>
      </p:pic>
    </p:spTree>
    <p:extLst>
      <p:ext uri="{BB962C8B-B14F-4D97-AF65-F5344CB8AC3E}">
        <p14:creationId xmlns:p14="http://schemas.microsoft.com/office/powerpoint/2010/main" val="4202200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767</Words>
  <Application>Microsoft Office PowerPoint</Application>
  <PresentationFormat>Presentación en pantalla (4:3)</PresentationFormat>
  <Paragraphs>71</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Cambria</vt:lpstr>
      <vt:lpstr>Symbol</vt:lpstr>
      <vt:lpstr>Times New Roman</vt:lpstr>
      <vt:lpstr>1_Tema de Office</vt:lpstr>
      <vt:lpstr>Tema: Tablas y sus componentes. Aspectos generales.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Introducción a las BDR. Generalidades del Access</dc:title>
  <dc:creator>jggomez</dc:creator>
  <cp:lastModifiedBy>Jose Ignacio Icod</cp:lastModifiedBy>
  <cp:revision>49</cp:revision>
  <dcterms:created xsi:type="dcterms:W3CDTF">2008-02-26T09:03:54Z</dcterms:created>
  <dcterms:modified xsi:type="dcterms:W3CDTF">2013-10-06T11:58:27Z</dcterms:modified>
</cp:coreProperties>
</file>